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</p:sldIdLst>
  <p:sldSz cy="5143500" cx="9144000"/>
  <p:notesSz cx="6858000" cy="9144000"/>
  <p:embeddedFontLst>
    <p:embeddedFont>
      <p:font typeface="Anton"/>
      <p:regular r:id="rId48"/>
    </p:embeddedFont>
    <p:embeddedFont>
      <p:font typeface="Lato"/>
      <p:regular r:id="rId49"/>
      <p:bold r:id="rId50"/>
      <p:italic r:id="rId51"/>
      <p:boldItalic r:id="rId52"/>
    </p:embeddedFont>
    <p:embeddedFont>
      <p:font typeface="Helvetica Neue"/>
      <p:regular r:id="rId53"/>
      <p:bold r:id="rId54"/>
      <p:italic r:id="rId55"/>
      <p:boldItalic r:id="rId56"/>
    </p:embeddedFont>
    <p:embeddedFont>
      <p:font typeface="Helvetica Neue Light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Anton-regular.fntdata"/><Relationship Id="rId47" Type="http://schemas.openxmlformats.org/officeDocument/2006/relationships/slide" Target="slides/slide43.xml"/><Relationship Id="rId49" Type="http://schemas.openxmlformats.org/officeDocument/2006/relationships/font" Target="fonts/La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HelveticaNeueLight-boldItalic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Lato-italic.fntdata"/><Relationship Id="rId50" Type="http://schemas.openxmlformats.org/officeDocument/2006/relationships/font" Target="fonts/Lato-bold.fntdata"/><Relationship Id="rId53" Type="http://schemas.openxmlformats.org/officeDocument/2006/relationships/font" Target="fonts/HelveticaNeue-regular.fntdata"/><Relationship Id="rId52" Type="http://schemas.openxmlformats.org/officeDocument/2006/relationships/font" Target="fonts/Lato-boldItalic.fntdata"/><Relationship Id="rId11" Type="http://schemas.openxmlformats.org/officeDocument/2006/relationships/slide" Target="slides/slide7.xml"/><Relationship Id="rId55" Type="http://schemas.openxmlformats.org/officeDocument/2006/relationships/font" Target="fonts/HelveticaNeue-italic.fntdata"/><Relationship Id="rId10" Type="http://schemas.openxmlformats.org/officeDocument/2006/relationships/slide" Target="slides/slide6.xml"/><Relationship Id="rId54" Type="http://schemas.openxmlformats.org/officeDocument/2006/relationships/font" Target="fonts/HelveticaNeue-bold.fntdata"/><Relationship Id="rId13" Type="http://schemas.openxmlformats.org/officeDocument/2006/relationships/slide" Target="slides/slide9.xml"/><Relationship Id="rId57" Type="http://schemas.openxmlformats.org/officeDocument/2006/relationships/font" Target="fonts/HelveticaNeueLight-regular.fntdata"/><Relationship Id="rId12" Type="http://schemas.openxmlformats.org/officeDocument/2006/relationships/slide" Target="slides/slide8.xml"/><Relationship Id="rId56" Type="http://schemas.openxmlformats.org/officeDocument/2006/relationships/font" Target="fonts/HelveticaNeue-boldItalic.fntdata"/><Relationship Id="rId15" Type="http://schemas.openxmlformats.org/officeDocument/2006/relationships/slide" Target="slides/slide11.xml"/><Relationship Id="rId59" Type="http://schemas.openxmlformats.org/officeDocument/2006/relationships/font" Target="fonts/HelveticaNeueLight-italic.fntdata"/><Relationship Id="rId14" Type="http://schemas.openxmlformats.org/officeDocument/2006/relationships/slide" Target="slides/slide10.xml"/><Relationship Id="rId58" Type="http://schemas.openxmlformats.org/officeDocument/2006/relationships/font" Target="fonts/HelveticaNeueLight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1.png>
</file>

<file path=ppt/media/image12.png>
</file>

<file path=ppt/media/image13.jpg>
</file>

<file path=ppt/media/image15.jpg>
</file>

<file path=ppt/media/image16.png>
</file>

<file path=ppt/media/image17.gif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5.jpg>
</file>

<file path=ppt/media/image36.jp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60.png>
</file>

<file path=ppt/media/image61.png>
</file>

<file path=ppt/media/image62.png>
</file>

<file path=ppt/media/image63.png>
</file>

<file path=ppt/media/image64.jp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4.png>
</file>

<file path=ppt/media/image75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87edb21d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87edb21d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ebcccb990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ebcccb99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f0436e1e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f0436e1e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f0436e1e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f0436e1e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b099dc310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b099dc310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bf0436e1e7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bf0436e1e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9a4ecabc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9a4ecabc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058656e8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c058656e8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9a4ecab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9a4ecab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bf0436e1e7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bf0436e1e7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9a4ecabc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9a4ecabc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f27a64521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f27a6452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9a4ecabc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79a4ecabc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bff85f8249_1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bff85f8249_1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a96da6b8b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a96da6b8b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bf0436e1e7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bf0436e1e7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bf0436e1e7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bf0436e1e7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f0436e1e7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bf0436e1e7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b285fae27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b285fae27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bebcccb990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bebcccb990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bf0436e1e7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bf0436e1e7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bff85f8249_1_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bff85f8249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f27a64521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f27a64521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bff85f8249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bff85f8249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bebcccb99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bebcccb99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bff85f8249_1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bff85f8249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bff85f8249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bff85f8249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bff85f8249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bff85f8249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bebcccb990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bebcccb990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bebcccb99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bebcccb99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bff85f8249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bff85f824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bff85f824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bff85f824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bff85f8249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bff85f8249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887edb21d4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887edb21d4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e8ac9dce63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e8ac9dce63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e8ac9dce63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e8ac9dce63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e8ac9dce63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e8ac9dce63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e8ac9dce63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e8ac9dce63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dcd3f765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adcd3f765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f0436e1e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f0436e1e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9a4ecabc8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9a4ecabc8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bf0436e1e7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bf0436e1e7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f0436e1e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bf0436e1e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3.jpg"/><Relationship Id="rId5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3.jpg"/><Relationship Id="rId5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23.png"/><Relationship Id="rId6" Type="http://schemas.openxmlformats.org/officeDocument/2006/relationships/image" Target="../media/image3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26.jpg"/><Relationship Id="rId5" Type="http://schemas.openxmlformats.org/officeDocument/2006/relationships/image" Target="../media/image29.png"/><Relationship Id="rId6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32.png"/><Relationship Id="rId6" Type="http://schemas.openxmlformats.org/officeDocument/2006/relationships/image" Target="../media/image2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jpg"/><Relationship Id="rId4" Type="http://schemas.openxmlformats.org/officeDocument/2006/relationships/image" Target="../media/image7.png"/><Relationship Id="rId5" Type="http://schemas.openxmlformats.org/officeDocument/2006/relationships/image" Target="../media/image52.png"/><Relationship Id="rId6" Type="http://schemas.openxmlformats.org/officeDocument/2006/relationships/image" Target="../media/image28.png"/><Relationship Id="rId7" Type="http://schemas.openxmlformats.org/officeDocument/2006/relationships/image" Target="../media/image3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mariadb.com/kb/es/comandos-sql/" TargetMode="External"/><Relationship Id="rId4" Type="http://schemas.openxmlformats.org/officeDocument/2006/relationships/image" Target="../media/image30.png"/><Relationship Id="rId5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mysql.com/" TargetMode="External"/><Relationship Id="rId4" Type="http://schemas.openxmlformats.org/officeDocument/2006/relationships/image" Target="../media/image38.png"/><Relationship Id="rId5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mariadb.org/" TargetMode="External"/><Relationship Id="rId4" Type="http://schemas.openxmlformats.org/officeDocument/2006/relationships/image" Target="../media/image39.png"/><Relationship Id="rId5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image" Target="../media/image40.jpg"/><Relationship Id="rId5" Type="http://schemas.openxmlformats.org/officeDocument/2006/relationships/image" Target="../media/image43.png"/><Relationship Id="rId6" Type="http://schemas.openxmlformats.org/officeDocument/2006/relationships/image" Target="../media/image4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apachefriends.org/es/" TargetMode="External"/><Relationship Id="rId4" Type="http://schemas.openxmlformats.org/officeDocument/2006/relationships/image" Target="../media/image49.png"/><Relationship Id="rId5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mysql.com/products/workbench/" TargetMode="External"/><Relationship Id="rId4" Type="http://schemas.openxmlformats.org/officeDocument/2006/relationships/image" Target="../media/image42.png"/><Relationship Id="rId5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2.png"/><Relationship Id="rId4" Type="http://schemas.openxmlformats.org/officeDocument/2006/relationships/image" Target="../media/image45.png"/><Relationship Id="rId5" Type="http://schemas.openxmlformats.org/officeDocument/2006/relationships/image" Target="../media/image7.png"/><Relationship Id="rId6" Type="http://schemas.openxmlformats.org/officeDocument/2006/relationships/image" Target="../media/image75.png"/><Relationship Id="rId7" Type="http://schemas.openxmlformats.org/officeDocument/2006/relationships/image" Target="../media/image4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6.png"/><Relationship Id="rId4" Type="http://schemas.openxmlformats.org/officeDocument/2006/relationships/image" Target="../media/image75.png"/><Relationship Id="rId5" Type="http://schemas.openxmlformats.org/officeDocument/2006/relationships/image" Target="../media/image47.png"/><Relationship Id="rId6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8.png"/><Relationship Id="rId4" Type="http://schemas.openxmlformats.org/officeDocument/2006/relationships/image" Target="../media/image7.png"/><Relationship Id="rId5" Type="http://schemas.openxmlformats.org/officeDocument/2006/relationships/image" Target="../media/image50.png"/><Relationship Id="rId6" Type="http://schemas.openxmlformats.org/officeDocument/2006/relationships/image" Target="../media/image7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3.png"/><Relationship Id="rId4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Relationship Id="rId4" Type="http://schemas.openxmlformats.org/officeDocument/2006/relationships/image" Target="../media/image5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png"/><Relationship Id="rId4" Type="http://schemas.openxmlformats.org/officeDocument/2006/relationships/image" Target="../media/image55.png"/><Relationship Id="rId5" Type="http://schemas.openxmlformats.org/officeDocument/2006/relationships/image" Target="../media/image5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devhints.io/mysql" TargetMode="External"/><Relationship Id="rId4" Type="http://schemas.openxmlformats.org/officeDocument/2006/relationships/image" Target="../media/image57.png"/><Relationship Id="rId5" Type="http://schemas.openxmlformats.org/officeDocument/2006/relationships/image" Target="../media/image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.png"/><Relationship Id="rId4" Type="http://schemas.openxmlformats.org/officeDocument/2006/relationships/image" Target="../media/image5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7.png"/><Relationship Id="rId4" Type="http://schemas.openxmlformats.org/officeDocument/2006/relationships/image" Target="../media/image5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7.png"/><Relationship Id="rId4" Type="http://schemas.openxmlformats.org/officeDocument/2006/relationships/image" Target="../media/image55.png"/><Relationship Id="rId5" Type="http://schemas.openxmlformats.org/officeDocument/2006/relationships/image" Target="../media/image6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7.png"/><Relationship Id="rId4" Type="http://schemas.openxmlformats.org/officeDocument/2006/relationships/image" Target="../media/image60.png"/><Relationship Id="rId5" Type="http://schemas.openxmlformats.org/officeDocument/2006/relationships/image" Target="../media/image61.png"/><Relationship Id="rId6" Type="http://schemas.openxmlformats.org/officeDocument/2006/relationships/image" Target="../media/image64.jpg"/><Relationship Id="rId7" Type="http://schemas.openxmlformats.org/officeDocument/2006/relationships/image" Target="../media/image6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5.png"/><Relationship Id="rId4" Type="http://schemas.openxmlformats.org/officeDocument/2006/relationships/image" Target="../media/image67.png"/><Relationship Id="rId5" Type="http://schemas.openxmlformats.org/officeDocument/2006/relationships/image" Target="../media/image7.png"/><Relationship Id="rId6" Type="http://schemas.openxmlformats.org/officeDocument/2006/relationships/image" Target="../media/image66.png"/><Relationship Id="rId7" Type="http://schemas.openxmlformats.org/officeDocument/2006/relationships/image" Target="../media/image6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7.png"/><Relationship Id="rId4" Type="http://schemas.openxmlformats.org/officeDocument/2006/relationships/image" Target="../media/image5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.png"/><Relationship Id="rId4" Type="http://schemas.openxmlformats.org/officeDocument/2006/relationships/image" Target="../media/image5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7.png"/><Relationship Id="rId4" Type="http://schemas.openxmlformats.org/officeDocument/2006/relationships/image" Target="../media/image5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8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7.png"/><Relationship Id="rId4" Type="http://schemas.openxmlformats.org/officeDocument/2006/relationships/image" Target="../media/image6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7.png"/><Relationship Id="rId4" Type="http://schemas.openxmlformats.org/officeDocument/2006/relationships/image" Target="../media/image7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6.png"/><Relationship Id="rId6" Type="http://schemas.openxmlformats.org/officeDocument/2006/relationships/image" Target="../media/image15.jpg"/><Relationship Id="rId7" Type="http://schemas.openxmlformats.org/officeDocument/2006/relationships/image" Target="../media/image19.jpg"/><Relationship Id="rId8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3.jpg"/><Relationship Id="rId5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3.jpg"/><Relationship Id="rId5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528500" y="2031825"/>
            <a:ext cx="80226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 SQL 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022750" y="1163150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Clase 15. </a:t>
            </a:r>
            <a:r>
              <a:rPr lang="en-GB" sz="2000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Programación Backend</a:t>
            </a:r>
            <a:endParaRPr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/>
        </p:nvSpPr>
        <p:spPr>
          <a:xfrm>
            <a:off x="322525" y="50425"/>
            <a:ext cx="8521500" cy="104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Tipos de clientes de base de datos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269575" y="1014625"/>
            <a:ext cx="8627400" cy="15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Cliente Web </a:t>
            </a:r>
            <a:r>
              <a:rPr i="1"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cliente que interactúa con la base de datos a través de una página web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mediante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uso de un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navegador</a:t>
            </a:r>
            <a:endParaRPr b="1"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8900" y="201300"/>
            <a:ext cx="1685550" cy="73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3600" y="1871450"/>
            <a:ext cx="5646149" cy="300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/>
        </p:nvSpPr>
        <p:spPr>
          <a:xfrm>
            <a:off x="322525" y="50425"/>
            <a:ext cx="8521500" cy="104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Tipos de clientes de base de datos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269575" y="988550"/>
            <a:ext cx="86274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Cliente de aplicación</a:t>
            </a:r>
            <a:r>
              <a:rPr i="1"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i="1"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cliente que está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implementado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dentro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nuestra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aplicación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backend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sirve para que nuestro programa se conecte e interactúe con la base de datos.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8900" y="201300"/>
            <a:ext cx="1685550" cy="73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6625" y="2328350"/>
            <a:ext cx="8120474" cy="210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/>
          <p:nvPr/>
        </p:nvSpPr>
        <p:spPr>
          <a:xfrm>
            <a:off x="329250" y="1903425"/>
            <a:ext cx="8485500" cy="27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informática,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CRUD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el acrónimo de </a:t>
            </a:r>
            <a:r>
              <a:rPr lang="en-GB" sz="20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"Crear, Leer, Actualizar y Borrar"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(del original en inglés: </a:t>
            </a:r>
            <a:r>
              <a:rPr i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Create, Read, Update and Delete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), que se usa para referirse a las funciones básicas en bases de datos o la capa de persistencia en un software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CRUD resume las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tareas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requeridas por un usuario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para crear y gestionar datos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ya sea para el manejo de bases de datos o para el uso de aplicaciones.</a:t>
            </a:r>
            <a:endParaRPr i="1"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3834225" y="143425"/>
            <a:ext cx="33204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¿Qué es CRUD?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71" name="Google Shape;1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8225" y="167575"/>
            <a:ext cx="1186525" cy="118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125" y="220497"/>
            <a:ext cx="2972174" cy="148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31049" y="879484"/>
            <a:ext cx="3257275" cy="8715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/>
          <p:nvPr/>
        </p:nvSpPr>
        <p:spPr>
          <a:xfrm>
            <a:off x="194950" y="125250"/>
            <a:ext cx="2597700" cy="7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Esquemas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80" name="Google Shape;1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8150" y="2715150"/>
            <a:ext cx="1875325" cy="1700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55800" y="537375"/>
            <a:ext cx="2793675" cy="187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3825" y="1016475"/>
            <a:ext cx="4766774" cy="357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/>
        </p:nvSpPr>
        <p:spPr>
          <a:xfrm>
            <a:off x="329250" y="1735100"/>
            <a:ext cx="84855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sigla que se conoce como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SQL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corresponde a la expresión inglesa </a:t>
            </a:r>
            <a:r>
              <a:rPr b="1" i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Structured Query Language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(en español “Lenguaje de Consulta Estructurado”)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SQL es un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tipo de lenguaje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vinculado con la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gestión de bases de datos de carácter relacional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que permite la especificación de distintas clases de operaciones entre éstas.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Gracias a la utilización del álgebra y de cálculos relacionales, el SQL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brinda la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posibilidad de realizar consultas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el objetivo de recuperar información de las bases de datos de manera sencilla.</a:t>
            </a:r>
            <a:endParaRPr b="1" sz="20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9" name="Google Shape;1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2725" y="47358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6"/>
          <p:cNvSpPr txBox="1"/>
          <p:nvPr/>
        </p:nvSpPr>
        <p:spPr>
          <a:xfrm>
            <a:off x="4164175" y="176750"/>
            <a:ext cx="33204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¿Qué es SQL?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91" name="Google Shape;19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8225" y="167575"/>
            <a:ext cx="1186525" cy="118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600" y="149475"/>
            <a:ext cx="3716249" cy="15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55913" y="748125"/>
            <a:ext cx="2956249" cy="105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625" y="813025"/>
            <a:ext cx="9144000" cy="433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7"/>
          <p:cNvSpPr txBox="1"/>
          <p:nvPr/>
        </p:nvSpPr>
        <p:spPr>
          <a:xfrm>
            <a:off x="889375" y="167575"/>
            <a:ext cx="71133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¿Qué podemos hacer con SQL?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00" name="Google Shape;20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4172" y="126638"/>
            <a:ext cx="1237126" cy="81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54602" y="4000"/>
            <a:ext cx="1657048" cy="9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95475" y="1032488"/>
            <a:ext cx="5353050" cy="3895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/>
        </p:nvSpPr>
        <p:spPr>
          <a:xfrm>
            <a:off x="0" y="2149650"/>
            <a:ext cx="9144000" cy="8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MYSQL Y MARIADB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 txBox="1"/>
          <p:nvPr/>
        </p:nvSpPr>
        <p:spPr>
          <a:xfrm>
            <a:off x="0" y="15175"/>
            <a:ext cx="9144000" cy="11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Comandos SQL: Documentación MariaDB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 u="sng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3"/>
              </a:rPr>
              <a:t>https://mariadb.com/kb/es/comandos-sql/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14" name="Google Shape;21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0768" y="1364975"/>
            <a:ext cx="6802465" cy="362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/>
          <p:nvPr/>
        </p:nvSpPr>
        <p:spPr>
          <a:xfrm>
            <a:off x="329250" y="1340125"/>
            <a:ext cx="8485500" cy="3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MySQL</a:t>
            </a:r>
            <a:r>
              <a:rPr b="1" i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un sistema de gestión de bases de datos relacional desarrollado bajo licencia dual: Licencia pública general/Licencia comercial por Oracle Corporation y está considerada como la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base de datos de código abierto más popular del mundo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MariaDB</a:t>
            </a:r>
            <a:r>
              <a:rPr b="1" i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sistema de gestión de bases de datos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derivado de MySQL con licencia GPL (General Public License).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MySQL y MariaDB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compatibles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entre sí a nivel funcional.</a:t>
            </a:r>
            <a:endParaRPr b="1" sz="20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1" name="Google Shape;221;p30"/>
          <p:cNvSpPr txBox="1"/>
          <p:nvPr/>
        </p:nvSpPr>
        <p:spPr>
          <a:xfrm>
            <a:off x="1750700" y="246350"/>
            <a:ext cx="48417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MySQL y MariaDB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250" y="313664"/>
            <a:ext cx="2006745" cy="83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6475" y="313680"/>
            <a:ext cx="2869350" cy="89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1"/>
          <p:cNvSpPr txBox="1"/>
          <p:nvPr/>
        </p:nvSpPr>
        <p:spPr>
          <a:xfrm>
            <a:off x="1399800" y="136975"/>
            <a:ext cx="6344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MySQL: Web Oficial </a:t>
            </a:r>
            <a:r>
              <a:rPr i="1" lang="en-GB" sz="3600" u="sng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3"/>
              </a:rPr>
              <a:t>https://www.mysql.com/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30" name="Google Shape;23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4988" y="1221825"/>
            <a:ext cx="7214024" cy="384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4006550" y="1366575"/>
            <a:ext cx="4624800" cy="24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GB" sz="1700">
                <a:latin typeface="Helvetica Neue Light"/>
                <a:ea typeface="Helvetica Neue Light"/>
                <a:cs typeface="Helvetica Neue Light"/>
                <a:sym typeface="Helvetica Neue Light"/>
              </a:rPr>
              <a:t>Comprender el concepto de base de datos</a:t>
            </a:r>
            <a:endParaRPr sz="17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GB" sz="1700">
                <a:latin typeface="Helvetica Neue Light"/>
                <a:ea typeface="Helvetica Neue Light"/>
                <a:cs typeface="Helvetica Neue Light"/>
                <a:sym typeface="Helvetica Neue Light"/>
              </a:rPr>
              <a:t>Instalar y configurar un servidor de base de datos SQL.</a:t>
            </a:r>
            <a:endParaRPr sz="17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700"/>
              <a:buChar char="●"/>
            </a:pPr>
            <a:r>
              <a:rPr lang="en-GB" sz="1700"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 CRUD hacia la base de datos mediante clientes GUI y CLI</a:t>
            </a:r>
            <a:endParaRPr sz="17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0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</a:t>
            </a:r>
            <a:r>
              <a:rPr i="1" lang="en-GB" sz="3000">
                <a:latin typeface="Anton"/>
                <a:ea typeface="Anton"/>
                <a:cs typeface="Anton"/>
                <a:sym typeface="Anton"/>
              </a:rPr>
              <a:t>DE LA CLASE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"/>
          <p:cNvSpPr txBox="1"/>
          <p:nvPr/>
        </p:nvSpPr>
        <p:spPr>
          <a:xfrm>
            <a:off x="1399800" y="136975"/>
            <a:ext cx="6344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MariaDB</a:t>
            </a: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: Web Oficial </a:t>
            </a:r>
            <a:r>
              <a:rPr i="1" lang="en-GB" sz="3600" u="sng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3"/>
              </a:rPr>
              <a:t>https://mariadb.org/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37" name="Google Shape;23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5000" y="1221825"/>
            <a:ext cx="7219426" cy="3847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/>
          <p:nvPr/>
        </p:nvSpPr>
        <p:spPr>
          <a:xfrm>
            <a:off x="2657700" y="2394100"/>
            <a:ext cx="38286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E8E7E3"/>
                </a:solidFill>
              </a:rPr>
              <a:t>☕ </a:t>
            </a:r>
            <a:endParaRPr sz="6000">
              <a:solidFill>
                <a:srgbClr val="E8E7E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6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BREAK</a:t>
            </a:r>
            <a:endParaRPr i="1" sz="60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¡5/10 MINUTOS Y VOLVEMOS!</a:t>
            </a:r>
            <a:endParaRPr sz="210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0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/>
          <p:nvPr/>
        </p:nvSpPr>
        <p:spPr>
          <a:xfrm>
            <a:off x="331925" y="137375"/>
            <a:ext cx="5824200" cy="18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Instalación del Servidor y Cliente de base de datos MySQL / MariaDB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49" name="Google Shape;24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925" y="2121837"/>
            <a:ext cx="4158449" cy="207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2224" y="2278725"/>
            <a:ext cx="4140500" cy="207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71850" y="213700"/>
            <a:ext cx="2158350" cy="188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/>
          <p:nvPr/>
        </p:nvSpPr>
        <p:spPr>
          <a:xfrm>
            <a:off x="0" y="15175"/>
            <a:ext cx="9144000" cy="11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Servidor MariaDB &gt; XAMPP</a:t>
            </a: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: Web oficial </a:t>
            </a:r>
            <a:r>
              <a:rPr i="1" lang="en-GB" sz="3600" u="sng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3"/>
              </a:rPr>
              <a:t>https://www.apachefriends.org/es/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57" name="Google Shape;25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3875" y="1305125"/>
            <a:ext cx="6916249" cy="368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/>
          <p:nvPr/>
        </p:nvSpPr>
        <p:spPr>
          <a:xfrm>
            <a:off x="0" y="15175"/>
            <a:ext cx="9144000" cy="11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Cliente </a:t>
            </a: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MariaDB &gt; </a:t>
            </a: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MySQL Workbench</a:t>
            </a: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 </a:t>
            </a:r>
            <a:r>
              <a:rPr i="1" lang="en-GB" sz="3600" u="sng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3"/>
              </a:rPr>
              <a:t>https://www.mysql.com/products/workbench/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64" name="Google Shape;26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8800" y="1303750"/>
            <a:ext cx="6917356" cy="368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7"/>
          <p:cNvSpPr txBox="1"/>
          <p:nvPr/>
        </p:nvSpPr>
        <p:spPr>
          <a:xfrm>
            <a:off x="0" y="91375"/>
            <a:ext cx="91440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M</a:t>
            </a: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ySQL Workbench : instalación 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71" name="Google Shape;27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25" y="928975"/>
            <a:ext cx="5332649" cy="2841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72" name="Google Shape;27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5425" y="1762225"/>
            <a:ext cx="6054525" cy="3226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73" name="Google Shape;27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96649" y="2715025"/>
            <a:ext cx="1134675" cy="88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2911245">
            <a:off x="4273549" y="3033874"/>
            <a:ext cx="1134677" cy="88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67525" y="928986"/>
            <a:ext cx="3313050" cy="3359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77" name="Google Shape;277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0606200">
            <a:off x="7197275" y="2843936"/>
            <a:ext cx="1225425" cy="95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/>
        </p:nvSpPr>
        <p:spPr>
          <a:xfrm>
            <a:off x="67350" y="184800"/>
            <a:ext cx="90093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Iniciando nuestro servidor de base de datos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83" name="Google Shape;28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25" y="1029650"/>
            <a:ext cx="4747100" cy="30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373492">
            <a:off x="1448647" y="1720267"/>
            <a:ext cx="1006730" cy="782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03400" y="1478475"/>
            <a:ext cx="5454125" cy="354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780333">
            <a:off x="4352972" y="2555641"/>
            <a:ext cx="1006731" cy="782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/>
          <p:nvPr/>
        </p:nvSpPr>
        <p:spPr>
          <a:xfrm>
            <a:off x="67350" y="184800"/>
            <a:ext cx="90093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Inicializando </a:t>
            </a: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el cliente MySQL Workbench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3" name="Google Shape;29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450" y="915900"/>
            <a:ext cx="7645109" cy="40743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94" name="Google Shape;29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53025" y="2105925"/>
            <a:ext cx="4434775" cy="2781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96" name="Google Shape;296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812449">
            <a:off x="1523546" y="2495987"/>
            <a:ext cx="1062475" cy="82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275445">
            <a:off x="6933994" y="3861236"/>
            <a:ext cx="1062476" cy="82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9969985">
            <a:off x="4213108" y="1928713"/>
            <a:ext cx="851481" cy="662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/>
          <p:nvPr/>
        </p:nvSpPr>
        <p:spPr>
          <a:xfrm>
            <a:off x="67350" y="184800"/>
            <a:ext cx="90093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Utilizando el cliente MySQL </a:t>
            </a: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Workbench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04" name="Google Shape;30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325" y="852450"/>
            <a:ext cx="7875775" cy="41973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05" name="Google Shape;30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1"/>
          <p:cNvSpPr txBox="1"/>
          <p:nvPr/>
        </p:nvSpPr>
        <p:spPr>
          <a:xfrm>
            <a:off x="809552" y="2556000"/>
            <a:ext cx="75249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INSTALACIÓN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Tiempo: 10 minutos</a:t>
            </a:r>
            <a:endParaRPr i="1"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11" name="Google Shape;31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3609625" y="1163625"/>
            <a:ext cx="2157900" cy="3138600"/>
          </a:xfrm>
          <a:prstGeom prst="rect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37786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39193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Clase 15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3695075" y="1758000"/>
            <a:ext cx="20133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>
                <a:solidFill>
                  <a:schemeClr val="dk1"/>
                </a:solidFill>
                <a:highlight>
                  <a:schemeClr val="lt1"/>
                </a:highlight>
              </a:rPr>
              <a:t>SQL </a:t>
            </a:r>
            <a:endParaRPr b="1" sz="1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620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1395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1535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Clase 14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13776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>
                <a:solidFill>
                  <a:schemeClr val="dk1"/>
                </a:solidFill>
                <a:highlight>
                  <a:schemeClr val="lt1"/>
                </a:highlight>
              </a:rPr>
              <a:t>Webpack: Module Bundler</a:t>
            </a:r>
            <a:endParaRPr b="1" sz="1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cxnSp>
        <p:nvCxnSpPr>
          <p:cNvPr id="78" name="Google Shape;78;p15"/>
          <p:cNvCxnSpPr/>
          <p:nvPr/>
        </p:nvCxnSpPr>
        <p:spPr>
          <a:xfrm>
            <a:off x="1377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5"/>
          <p:cNvCxnSpPr/>
          <p:nvPr/>
        </p:nvCxnSpPr>
        <p:spPr>
          <a:xfrm>
            <a:off x="1377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5"/>
          <p:cNvCxnSpPr/>
          <p:nvPr/>
        </p:nvCxnSpPr>
        <p:spPr>
          <a:xfrm>
            <a:off x="1377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5"/>
          <p:cNvCxnSpPr/>
          <p:nvPr/>
        </p:nvCxnSpPr>
        <p:spPr>
          <a:xfrm>
            <a:off x="1377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6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/>
          <p:nvPr/>
        </p:nvSpPr>
        <p:spPr>
          <a:xfrm>
            <a:off x="6010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6162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6302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Clase 16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6070550" y="1758000"/>
            <a:ext cx="20133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cxnSp>
        <p:nvCxnSpPr>
          <p:cNvPr id="87" name="Google Shape;87;p15"/>
          <p:cNvCxnSpPr/>
          <p:nvPr/>
        </p:nvCxnSpPr>
        <p:spPr>
          <a:xfrm>
            <a:off x="6144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5"/>
          <p:cNvCxnSpPr/>
          <p:nvPr/>
        </p:nvCxnSpPr>
        <p:spPr>
          <a:xfrm>
            <a:off x="6144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5"/>
          <p:cNvCxnSpPr/>
          <p:nvPr/>
        </p:nvCxnSpPr>
        <p:spPr>
          <a:xfrm>
            <a:off x="6144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5"/>
          <p:cNvCxnSpPr/>
          <p:nvPr/>
        </p:nvCxnSpPr>
        <p:spPr>
          <a:xfrm>
            <a:off x="6144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1" name="Google Shape;9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33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 txBox="1"/>
          <p:nvPr/>
        </p:nvSpPr>
        <p:spPr>
          <a:xfrm>
            <a:off x="1398000" y="2320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CRONOGRAMA DEL CURSO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2"/>
          <p:cNvSpPr txBox="1"/>
          <p:nvPr/>
        </p:nvSpPr>
        <p:spPr>
          <a:xfrm>
            <a:off x="442500" y="743300"/>
            <a:ext cx="8259000" cy="42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 las siguientes operaciones: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eriod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Instalar XAMPP e iniciar el motor de base de datos MySQL/MariaDB.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eriod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Instalar MySQL Workbench y crear una conexión de usuario administrador hacia la base de datos.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19" name="Google Shape;319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9412" y="2178675"/>
            <a:ext cx="5585174" cy="296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/>
        </p:nvSpPr>
        <p:spPr>
          <a:xfrm>
            <a:off x="0" y="15175"/>
            <a:ext cx="9144000" cy="6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MySQL</a:t>
            </a: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 Cheatsheet  </a:t>
            </a:r>
            <a:r>
              <a:rPr i="1" lang="en-GB" sz="3600" u="sng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3"/>
              </a:rPr>
              <a:t>https://devhints.io/mysql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26" name="Google Shape;32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150" y="726925"/>
            <a:ext cx="7999648" cy="426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4"/>
          <p:cNvSpPr txBox="1"/>
          <p:nvPr/>
        </p:nvSpPr>
        <p:spPr>
          <a:xfrm>
            <a:off x="809552" y="2556000"/>
            <a:ext cx="75249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INICIALIZACIÓN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Tiempo: 10 minutos</a:t>
            </a:r>
            <a:endParaRPr i="1"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33" name="Google Shape;333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5"/>
          <p:cNvSpPr txBox="1"/>
          <p:nvPr/>
        </p:nvSpPr>
        <p:spPr>
          <a:xfrm>
            <a:off x="442500" y="743300"/>
            <a:ext cx="8259000" cy="42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 la siguientes operaciones: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eriod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Iniciar el servicio de base de datos MySQL/MariaDB mediante el panel de control de XAMPP.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eriod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Listar las bases de datos presentes realizando la consulta SQL con MySQL Workbench.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eriod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 la aplicación de consola mysql realizar la misma consulta anterior. La aplicación de consola mysql se encuentra en C:\xampp\mysql\bin y se ejecuta en modo administrador con 'mysql -u root' dentro de una consola CLI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eriod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Iniciar el servidor apache a través del panel de control de XAMPP y levantar en el navegador el cliente web de la base de datos mediante la url http://localhost/phpmyadmin/ y comprobar las bases de datos existentes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41" name="Google Shape;341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7400" y="792250"/>
            <a:ext cx="7009195" cy="3714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7"/>
          <p:cNvSpPr txBox="1"/>
          <p:nvPr/>
        </p:nvSpPr>
        <p:spPr>
          <a:xfrm>
            <a:off x="290675" y="151825"/>
            <a:ext cx="88533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MySQL: Crear base de datos, crear tablas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54" name="Google Shape;35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3688" y="958713"/>
            <a:ext cx="5915025" cy="2019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56" name="Google Shape;356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488" y="3085300"/>
            <a:ext cx="5762625" cy="1828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57" name="Google Shape;357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8150" y="1219250"/>
            <a:ext cx="1914650" cy="142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88825" y="3339582"/>
            <a:ext cx="1914650" cy="10013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8"/>
          <p:cNvSpPr txBox="1"/>
          <p:nvPr/>
        </p:nvSpPr>
        <p:spPr>
          <a:xfrm>
            <a:off x="2335800" y="151825"/>
            <a:ext cx="68082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100">
                <a:latin typeface="Anton"/>
                <a:ea typeface="Anton"/>
                <a:cs typeface="Anton"/>
                <a:sym typeface="Anton"/>
              </a:rPr>
              <a:t>MySQL CRUD: Select, Insert, Update, Delete</a:t>
            </a:r>
            <a:endParaRPr i="1" sz="31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64" name="Google Shape;36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743800"/>
            <a:ext cx="8839203" cy="222061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65" name="Google Shape;36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896" y="1308946"/>
            <a:ext cx="4087176" cy="2100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66" name="Google Shape;366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5675" y="941574"/>
            <a:ext cx="4087175" cy="18097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68" name="Google Shape;368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0900" y="245775"/>
            <a:ext cx="2087176" cy="633050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9"/>
          <p:cNvSpPr txBox="1"/>
          <p:nvPr/>
        </p:nvSpPr>
        <p:spPr>
          <a:xfrm>
            <a:off x="809552" y="2556000"/>
            <a:ext cx="75249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GESTIONANDO UNA BASE DE DATOS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Tiempo: 10 minutos</a:t>
            </a:r>
            <a:endParaRPr i="1"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74" name="Google Shape;374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50"/>
          <p:cNvSpPr txBox="1"/>
          <p:nvPr/>
        </p:nvSpPr>
        <p:spPr>
          <a:xfrm>
            <a:off x="442500" y="743300"/>
            <a:ext cx="8259000" cy="38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 en uso del cliente MySQL Workbench realizar las siguientes tareas: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arenR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 una base de datos llamada 'mibase'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arenR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 una tabla dentro de esa base con el nombre 'usuarios' que contenga los siguientes campos: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- 'nombre' del tipo varchar no nulo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- 'apellido' del tipo varchar no nulo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- 'edad' del tipo entero sin signo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- 'email' del tipo varchar no nulo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-</a:t>
            </a: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'id' clave primaria autoincremental no nula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82" name="Google Shape;382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51"/>
          <p:cNvSpPr txBox="1"/>
          <p:nvPr/>
        </p:nvSpPr>
        <p:spPr>
          <a:xfrm>
            <a:off x="442500" y="743300"/>
            <a:ext cx="8259000" cy="38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arenR" startAt="3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Insertar estos 3 usuarios en esa tabla: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   - Juan Perez, edad 23, jp@gmail.com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   - Pedro Mei, edad 21, pm@gmail.com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   - Juana Suarez, edad 25, js@gmail.com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arenR" startAt="3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Listar los usuarios agregados 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arenR" startAt="3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Borrar el usuario con id = 2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arenR" startAt="3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Actualizar la edad del usuario con id = 1 a 24 años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AutoNum type="arabicParenR" startAt="3"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Listar los registros comprobando que los datos estén actualizados según las acciones realizadas.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89" name="Google Shape;389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/>
        </p:nvSpPr>
        <p:spPr>
          <a:xfrm>
            <a:off x="0" y="-65550"/>
            <a:ext cx="9144000" cy="8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Servidor de Base de Datos SQL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70825"/>
            <a:ext cx="9144001" cy="382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2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i="1" sz="40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395" name="Google Shape;395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3"/>
          <p:cNvSpPr txBox="1"/>
          <p:nvPr/>
        </p:nvSpPr>
        <p:spPr>
          <a:xfrm>
            <a:off x="1575450" y="9482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8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i="1" sz="48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1" name="Google Shape;401;p53"/>
          <p:cNvSpPr txBox="1"/>
          <p:nvPr/>
        </p:nvSpPr>
        <p:spPr>
          <a:xfrm>
            <a:off x="1799400" y="1937375"/>
            <a:ext cx="52311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Bases de datos.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Lenguaje SQL.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MySQL.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MariaDB.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SQLite3.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4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 Y VALORA ESTA CLASE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407" name="Google Shape;407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5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#DEMOCRATIZANDOLAEDUCACIÓN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13" name="Google Shape;41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/>
        </p:nvSpPr>
        <p:spPr>
          <a:xfrm>
            <a:off x="329250" y="1293825"/>
            <a:ext cx="8485500" cy="3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●"/>
            </a:pP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base de datos es un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repositorio persistente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nos permite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almacenar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gran número de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información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una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forma organizada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su futura consulta, realización de búsquedas, nuevo ingreso de datos y muchas otras operaciones. 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●"/>
            </a:pP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servidor de base de datos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contenedor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puede alojar un gran número de bases de datos y ofrece los servicios para conectarlas a los clientes.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●"/>
            </a:pP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 los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clientes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interactuar con las bases de datos y estos pueden estar implementados en modo consola, en modo aplicación gráfica o desde nuestra aplicación de servidor.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i="1"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1439025" y="295825"/>
            <a:ext cx="61890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¿Qué es una base de datos?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8225" y="167575"/>
            <a:ext cx="1186525" cy="118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450" y="145316"/>
            <a:ext cx="1032125" cy="103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/>
        </p:nvSpPr>
        <p:spPr>
          <a:xfrm>
            <a:off x="329250" y="1293825"/>
            <a:ext cx="8485500" cy="26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arquitectura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cliente-servidor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un modelo de diseño de software en el que las tareas se reparten entre los proveedores de recursos o servicios, llamados servidores, y los demandantes, llamados clientes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Un cliente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realiza peticiones a otro programa, el servidor, quien le da respuesta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b="1"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Un cliente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1"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 base de datos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conecta e interactúa con el servidor de base de datos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1439025" y="295825"/>
            <a:ext cx="61890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C</a:t>
            </a: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lientes de base de datos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8225" y="167575"/>
            <a:ext cx="1186525" cy="118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2275" y="3726594"/>
            <a:ext cx="4197975" cy="141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175" y="105125"/>
            <a:ext cx="1133974" cy="111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/>
        </p:nvSpPr>
        <p:spPr>
          <a:xfrm>
            <a:off x="2142325" y="295825"/>
            <a:ext cx="54858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Modelo Cliente Servidor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8225" y="167575"/>
            <a:ext cx="1186525" cy="118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525" y="1328737"/>
            <a:ext cx="5791200" cy="2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43200" y="1354100"/>
            <a:ext cx="2487450" cy="2451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8873" y="128835"/>
            <a:ext cx="2112875" cy="1065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048305" y="3709700"/>
            <a:ext cx="4805320" cy="135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/>
        </p:nvSpPr>
        <p:spPr>
          <a:xfrm>
            <a:off x="322525" y="50425"/>
            <a:ext cx="8521500" cy="104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36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Tipos de clientes de base de datos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34" name="Google Shape;134;p20"/>
          <p:cNvSpPr txBox="1"/>
          <p:nvPr/>
        </p:nvSpPr>
        <p:spPr>
          <a:xfrm>
            <a:off x="269575" y="1014625"/>
            <a:ext cx="8627400" cy="15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Cliente CLI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i="1"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(Command Line Interface):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cliente que interactúa con la base de datos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mediante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el uso de una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consola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8900" y="201300"/>
            <a:ext cx="1685550" cy="73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2600" y="1869225"/>
            <a:ext cx="5885426" cy="308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/>
        </p:nvSpPr>
        <p:spPr>
          <a:xfrm>
            <a:off x="322525" y="50425"/>
            <a:ext cx="8521500" cy="104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Tipos de clientes de base de datos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269575" y="1014625"/>
            <a:ext cx="8627400" cy="15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Cliente GUI </a:t>
            </a:r>
            <a:r>
              <a:rPr i="1"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</a:t>
            </a:r>
            <a:r>
              <a:rPr i="1"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graphical user interface</a:t>
            </a:r>
            <a:r>
              <a:rPr i="1"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):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cliente que interactúa con la base de datos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mediante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uso de una </a:t>
            </a: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aplicación gráfica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8900" y="201300"/>
            <a:ext cx="1685550" cy="73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000" y="1949325"/>
            <a:ext cx="6550726" cy="2975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